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5" r:id="rId10"/>
    <p:sldId id="264" r:id="rId11"/>
    <p:sldId id="266" r:id="rId12"/>
    <p:sldId id="265" r:id="rId13"/>
    <p:sldId id="278" r:id="rId14"/>
    <p:sldId id="274" r:id="rId15"/>
    <p:sldId id="279" r:id="rId16"/>
    <p:sldId id="26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1626" y="-10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Нововведения</a:t>
            </a:r>
            <a:br>
              <a:rPr lang="ru-RU" dirty="0" smtClean="0"/>
            </a:br>
            <a:r>
              <a:rPr lang="ru-RU" dirty="0" smtClean="0"/>
              <a:t>как объект инновационного управления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0146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Специфические характеристики новых технологий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803400"/>
            <a:ext cx="9914466" cy="4876800"/>
          </a:xfrm>
        </p:spPr>
        <p:txBody>
          <a:bodyPr>
            <a:normAutofit/>
          </a:bodyPr>
          <a:lstStyle/>
          <a:p>
            <a:pPr lvl="0"/>
            <a:r>
              <a:rPr lang="ru-RU" sz="2000" dirty="0" smtClean="0"/>
              <a:t>узкая специализация;</a:t>
            </a:r>
          </a:p>
          <a:p>
            <a:pPr lvl="0"/>
            <a:r>
              <a:rPr lang="ru-RU" sz="2000" dirty="0" smtClean="0"/>
              <a:t>быстрая </a:t>
            </a:r>
            <a:r>
              <a:rPr lang="ru-RU" sz="2000" dirty="0" err="1" smtClean="0"/>
              <a:t>устареваемость</a:t>
            </a:r>
            <a:r>
              <a:rPr lang="ru-RU" sz="2000" dirty="0" smtClean="0"/>
              <a:t>;</a:t>
            </a:r>
          </a:p>
          <a:p>
            <a:pPr lvl="0"/>
            <a:r>
              <a:rPr lang="ru-RU" sz="2000" dirty="0" smtClean="0"/>
              <a:t>необходимость постоянного развития;</a:t>
            </a:r>
          </a:p>
          <a:p>
            <a:pPr lvl="0"/>
            <a:r>
              <a:rPr lang="ru-RU" sz="2000" dirty="0" smtClean="0"/>
              <a:t>высокая рискованность финансовых ресурсов;</a:t>
            </a:r>
          </a:p>
          <a:p>
            <a:pPr lvl="0"/>
            <a:r>
              <a:rPr lang="ru-RU" sz="2000" dirty="0" smtClean="0"/>
              <a:t>быстрая </a:t>
            </a:r>
            <a:r>
              <a:rPr lang="ru-RU" sz="2000" dirty="0" err="1" smtClean="0"/>
              <a:t>распространяемость</a:t>
            </a:r>
            <a:r>
              <a:rPr lang="ru-RU" sz="2000" dirty="0" smtClean="0"/>
              <a:t> по всему миру;</a:t>
            </a:r>
          </a:p>
          <a:p>
            <a:pPr lvl="0"/>
            <a:r>
              <a:rPr lang="ru-RU" sz="2000" dirty="0" smtClean="0"/>
              <a:t>разработка и внедрение ноу-хау;</a:t>
            </a:r>
          </a:p>
          <a:p>
            <a:pPr lvl="0"/>
            <a:r>
              <a:rPr lang="ru-RU" sz="2000" dirty="0" smtClean="0"/>
              <a:t>развитие при тиражировании;</a:t>
            </a:r>
          </a:p>
          <a:p>
            <a:pPr lvl="0"/>
            <a:r>
              <a:rPr lang="ru-RU" sz="2000" dirty="0" smtClean="0"/>
              <a:t>невозможность распространения только с помощью документации и др. </a:t>
            </a:r>
          </a:p>
          <a:p>
            <a:pPr marL="0" indent="0">
              <a:buNone/>
            </a:pPr>
            <a:r>
              <a:rPr lang="ru-RU" sz="2000" dirty="0" smtClean="0"/>
              <a:t>Эти свойства создают неопределенность и неравномерность НТП, постоянное появление ниш, в которые могут встраиваться аутсайдеры, а также сложности в сохранении позиций лидерства и монополизма в технологической сфере.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Жизненный цикл нововведений и стадии инновационного процесса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2160589"/>
            <a:ext cx="10270066" cy="441801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Отличительной характеристикой инновационного процесса является развитие составляющих этого процесса вокруг ресурса науки, создающего новые научно-технические достижения. Достижения, в свою очередь, имеют смысл при оформлении на них прав с целью коммерциализации или другим использованием для нужд развития общества, продвижением новых товаров на рынки, расширением конкурентоспособности отечественных производителей и др. </a:t>
            </a:r>
          </a:p>
          <a:p>
            <a:r>
              <a:rPr lang="ru-RU" dirty="0" smtClean="0"/>
              <a:t>Рынок всегда диктует любому товару, появившемуся на нем, определенные условия, которые состоят в том, что данный товар будет пользоваться спросом только при условии, что базовое его соотношение «цена – качество» будет превалировать над аналогичными параметрами товаров – конкурентов. </a:t>
            </a:r>
          </a:p>
          <a:p>
            <a:r>
              <a:rPr lang="ru-RU" dirty="0" smtClean="0"/>
              <a:t>Время жизни товара, в свою очередь, зависит от поколений техники, на которых производится данный товар; поколения техники, в свою очередь, зависит от технического уровня применяемых технологий. </a:t>
            </a:r>
          </a:p>
          <a:p>
            <a:r>
              <a:rPr lang="ru-RU" b="1" dirty="0" smtClean="0"/>
              <a:t>Фундаментальные научные исследования, производитель и потребитель</a:t>
            </a:r>
            <a:r>
              <a:rPr lang="ru-RU" dirty="0" smtClean="0"/>
              <a:t> выступают в качестве основных элементов структуры инновационного процесса, причем этот процесс имеет циклический характер, так как на смену предыдущему товару, поколению техники или технологии приходит новые составляющие.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76900" y="266700"/>
            <a:ext cx="6045200" cy="16637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Типовой жизненный</a:t>
            </a:r>
            <a:br>
              <a:rPr lang="ru-RU" dirty="0" smtClean="0"/>
            </a:br>
            <a:r>
              <a:rPr lang="ru-RU" dirty="0" smtClean="0"/>
              <a:t>цикл инновационного</a:t>
            </a:r>
            <a:br>
              <a:rPr lang="ru-RU" dirty="0" smtClean="0"/>
            </a:br>
            <a:r>
              <a:rPr lang="ru-RU" dirty="0" smtClean="0"/>
              <a:t>товара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292100"/>
            <a:ext cx="5080000" cy="63246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Для стадии I характерно генерирование идей, отбор идей, непосредственно разработка нового товара или услуги, рост инвестиций в разработку проекта, увеличение объема продаж, отсутствие прибыли, большие расходы на маркетинг. </a:t>
            </a:r>
          </a:p>
          <a:p>
            <a:r>
              <a:rPr lang="ru-RU" dirty="0" smtClean="0"/>
              <a:t>Для стадии II характерным является увеличение объема продаж, рост прибыли, усиление конкуренции, расширение рынка, формирование конкурентных преимуществ. </a:t>
            </a:r>
          </a:p>
          <a:p>
            <a:r>
              <a:rPr lang="ru-RU" dirty="0" smtClean="0"/>
              <a:t>Для стадии III характерно достижение пика сбыта. </a:t>
            </a:r>
          </a:p>
          <a:p>
            <a:r>
              <a:rPr lang="ru-RU" dirty="0" smtClean="0"/>
              <a:t>Для стадии I</a:t>
            </a:r>
            <a:r>
              <a:rPr lang="en-US" dirty="0" smtClean="0"/>
              <a:t>V</a:t>
            </a:r>
            <a:r>
              <a:rPr lang="ru-RU" dirty="0" smtClean="0"/>
              <a:t> характерна стабилизация сбыта, усиление конкуренции, незначительное снижение объемов прибыли, заинтересованность в продлении стадии зрелости. </a:t>
            </a:r>
          </a:p>
          <a:p>
            <a:r>
              <a:rPr lang="ru-RU" dirty="0" smtClean="0"/>
              <a:t>Для стадии </a:t>
            </a:r>
            <a:r>
              <a:rPr lang="en-US" dirty="0" smtClean="0"/>
              <a:t>V</a:t>
            </a:r>
            <a:r>
              <a:rPr lang="ru-RU" dirty="0" smtClean="0"/>
              <a:t> характерно состояние, когда нововведение уже не приносит прибыли, происходит постоянное снижение сбыта и эта стадия может продолжаться достаточно долго. </a:t>
            </a:r>
          </a:p>
          <a:p>
            <a:endParaRPr lang="ru-RU" dirty="0"/>
          </a:p>
        </p:txBody>
      </p:sp>
      <p:pic>
        <p:nvPicPr>
          <p:cNvPr id="10242" name="Picture 2" descr="http://www.e-college.ru/xbooks/demo/marketing/Files/clip_image005000001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r="9383"/>
          <a:stretch>
            <a:fillRect/>
          </a:stretch>
        </p:blipFill>
        <p:spPr bwMode="auto">
          <a:xfrm>
            <a:off x="5837241" y="2222500"/>
            <a:ext cx="5732459" cy="3009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Цикличность инноваций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62" name="Picture 2" descr="http://fullref.ru/files/77/21083fce2f438056855346597e1eb34f.html_files/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875" y="1443037"/>
            <a:ext cx="8515350" cy="46005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Выделяются следующие стадии (фазы) инновационного процесса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фундаментальная наука;</a:t>
            </a:r>
          </a:p>
          <a:p>
            <a:r>
              <a:rPr lang="ru-RU" dirty="0" smtClean="0"/>
              <a:t>2) прикладные исследования;</a:t>
            </a:r>
          </a:p>
          <a:p>
            <a:r>
              <a:rPr lang="ru-RU" dirty="0" smtClean="0"/>
              <a:t>3) опытно-конструкторские разработки;</a:t>
            </a:r>
          </a:p>
          <a:p>
            <a:r>
              <a:rPr lang="ru-RU" dirty="0" smtClean="0"/>
              <a:t>4) первичное освоение (внедрение);</a:t>
            </a:r>
          </a:p>
          <a:p>
            <a:r>
              <a:rPr lang="ru-RU" dirty="0" smtClean="0"/>
              <a:t>5) широкое внедрение (собственно распространение нововведения);</a:t>
            </a:r>
          </a:p>
          <a:p>
            <a:r>
              <a:rPr lang="ru-RU" dirty="0" smtClean="0"/>
              <a:t>6) полное использование;</a:t>
            </a:r>
          </a:p>
          <a:p>
            <a:r>
              <a:rPr lang="ru-RU" dirty="0" smtClean="0"/>
              <a:t>7) устаревание.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30200"/>
            <a:ext cx="8596668" cy="1320800"/>
          </a:xfrm>
        </p:spPr>
        <p:txBody>
          <a:bodyPr/>
          <a:lstStyle/>
          <a:p>
            <a:r>
              <a:rPr lang="ru-RU" dirty="0" smtClean="0"/>
              <a:t>Жизненный цикл инновации и стадии инновационного процесса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1986" name="Picture 2" descr="http://www.studmed.ru/docs/static/d/4/7/6/8/d4768b8c817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 l="6328"/>
          <a:stretch>
            <a:fillRect/>
          </a:stretch>
        </p:blipFill>
        <p:spPr bwMode="auto">
          <a:xfrm>
            <a:off x="622300" y="1600200"/>
            <a:ext cx="8967940" cy="50926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Достоинства </a:t>
            </a:r>
            <a:r>
              <a:rPr lang="ru-RU" dirty="0" err="1" smtClean="0"/>
              <a:t>жизнециклической</a:t>
            </a:r>
            <a:r>
              <a:rPr lang="ru-RU" dirty="0" smtClean="0"/>
              <a:t> концепции инноваций проявляются в том, что она обеспечивает: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учет временного фактора; </a:t>
            </a:r>
          </a:p>
          <a:p>
            <a:pPr lvl="0"/>
            <a:r>
              <a:rPr lang="ru-RU" dirty="0" smtClean="0"/>
              <a:t>выявление центральной тенденции процесса;</a:t>
            </a:r>
          </a:p>
          <a:p>
            <a:pPr lvl="0"/>
            <a:r>
              <a:rPr lang="ru-RU" dirty="0" smtClean="0"/>
              <a:t>наглядность динамики превращений;</a:t>
            </a:r>
          </a:p>
          <a:p>
            <a:pPr lvl="0"/>
            <a:r>
              <a:rPr lang="ru-RU" dirty="0" smtClean="0"/>
              <a:t>логику развертывания процесса;</a:t>
            </a:r>
          </a:p>
          <a:p>
            <a:pPr lvl="0"/>
            <a:r>
              <a:rPr lang="ru-RU" dirty="0" smtClean="0"/>
              <a:t>наглядность и прозрачность материальных, информационных и финансовых потоков;</a:t>
            </a:r>
          </a:p>
          <a:p>
            <a:pPr lvl="0"/>
            <a:r>
              <a:rPr lang="ru-RU" dirty="0" smtClean="0"/>
              <a:t>возможность математического моделирования стадий и процессов;</a:t>
            </a:r>
          </a:p>
          <a:p>
            <a:pPr lvl="0"/>
            <a:r>
              <a:rPr lang="ru-RU" dirty="0" smtClean="0"/>
              <a:t>возможность применения альтернативных методов прогнозирования;</a:t>
            </a:r>
          </a:p>
          <a:p>
            <a:r>
              <a:rPr lang="ru-RU" dirty="0" smtClean="0"/>
              <a:t>выявление взаимосвязей различных экономических объектов типа товар – техника – технология – новый товар – спрос – факторы производства – конкурентные преимущества фирмы – развитие фирмы.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Жизненный цикл организации как открытой системы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 – этап инновационного предпринимательства, высокие творческие возможности; </a:t>
            </a:r>
          </a:p>
          <a:p>
            <a:r>
              <a:rPr lang="ru-RU" dirty="0" smtClean="0"/>
              <a:t>2 – активизация инновационной деятельности, формирование нематериальных активов, неформальное общение в коллективе; </a:t>
            </a:r>
          </a:p>
          <a:p>
            <a:r>
              <a:rPr lang="ru-RU" dirty="0" smtClean="0"/>
              <a:t>3 – выход на крупные серии новшеств, стабильные организационные структуры, упор на экономическую эффективность;</a:t>
            </a:r>
          </a:p>
          <a:p>
            <a:r>
              <a:rPr lang="ru-RU" dirty="0" smtClean="0"/>
              <a:t>4 – усложнение структур, поиск новых вариантов развития, децентрализация, диверсификация, переход на новые рынки: </a:t>
            </a:r>
          </a:p>
          <a:p>
            <a:r>
              <a:rPr lang="ru-RU" dirty="0" smtClean="0"/>
              <a:t>5 – упущенные возможности, старение товаров и технологий, необходимость слияний и поглощений для продолжения инновационной деятельности.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ru-RU" sz="2400" b="1" dirty="0" smtClean="0"/>
              <a:t>Инновационная деятельность </a:t>
            </a:r>
            <a:r>
              <a:rPr lang="ru-RU" sz="2400" dirty="0" smtClean="0"/>
              <a:t>- это процесс, направленный на разработку и на реализацию результатов законченных научных исследований и разработок либо иных научно-технических достижений в новый или усовершенствованный продукт, реализуемый на рынке, в новый или усовершенствованный технологический процесс, используемый в практической деятельности, а также связанные с этим дополнительные научные исследования и разработки </a:t>
            </a:r>
            <a:endParaRPr lang="ru-RU" sz="24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202982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Системные качества инновационного процесса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Непрерывность</a:t>
            </a:r>
          </a:p>
          <a:p>
            <a:r>
              <a:rPr lang="ru-RU" dirty="0" smtClean="0"/>
              <a:t>Обеспечение улучшения ранее существовавших характеристик, параметров продукта или технологии</a:t>
            </a:r>
          </a:p>
          <a:p>
            <a:r>
              <a:rPr lang="ru-RU" dirty="0" smtClean="0"/>
              <a:t>Коммерческая направленность</a:t>
            </a:r>
          </a:p>
          <a:p>
            <a:r>
              <a:rPr lang="ru-RU" dirty="0" smtClean="0"/>
              <a:t>Построение на интеллектуальной собственности</a:t>
            </a:r>
          </a:p>
          <a:p>
            <a:r>
              <a:rPr lang="ru-RU" dirty="0" smtClean="0"/>
              <a:t>Свойства новизны, в которых заинтересованы потребители этого процесса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Протекание инновационного процесса детерминировано инновационной инфраструктурой, которая включает в себя: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соответствующую нормативно-правовую и законодательную базу; </a:t>
            </a:r>
          </a:p>
          <a:p>
            <a:pPr lvl="0"/>
            <a:r>
              <a:rPr lang="ru-RU" dirty="0" smtClean="0"/>
              <a:t>сформировавшийся рынок научно-технической продукции;</a:t>
            </a:r>
          </a:p>
          <a:p>
            <a:pPr lvl="0"/>
            <a:r>
              <a:rPr lang="ru-RU" dirty="0" smtClean="0"/>
              <a:t>сеть организаций, осуществляющих коммерциализацию и капитализацию научных разработок;</a:t>
            </a:r>
          </a:p>
          <a:p>
            <a:pPr lvl="0"/>
            <a:r>
              <a:rPr lang="ru-RU" dirty="0" smtClean="0"/>
              <a:t>консультативные центры;</a:t>
            </a:r>
          </a:p>
          <a:p>
            <a:pPr lvl="0"/>
            <a:r>
              <a:rPr lang="ru-RU" dirty="0" smtClean="0"/>
              <a:t>информационно-посреднические организации (службы);</a:t>
            </a:r>
          </a:p>
          <a:p>
            <a:pPr lvl="0"/>
            <a:r>
              <a:rPr lang="ru-RU" dirty="0" smtClean="0"/>
              <a:t>организации, осуществляющие экспортно-импортные операции по нововведениям;</a:t>
            </a:r>
          </a:p>
          <a:p>
            <a:pPr lvl="0"/>
            <a:r>
              <a:rPr lang="ru-RU" dirty="0" smtClean="0"/>
              <a:t>сеть организаций, осуществляющих инженерные, аудиторские, управленческие, координационные и иные платные услуги;</a:t>
            </a:r>
          </a:p>
          <a:p>
            <a:r>
              <a:rPr lang="ru-RU" dirty="0" smtClean="0"/>
              <a:t>научные и практические кадры, готовые к восприятию нововведений.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Цикличность и закономерности развития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Циклический характер инновационного процесса и его дифференциация по отдельным этапам связаны как с циклами, характеризующими общие закономерности процесса экономического развития, так и с продолжительностью цикла конкретного изделия (новшества).</a:t>
            </a:r>
          </a:p>
          <a:p>
            <a:r>
              <a:rPr lang="ru-RU" dirty="0" smtClean="0"/>
              <a:t> К циклам, характеризующим общие закономерности экономического развития, относятся: 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циклы технических волн, 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циклы экономического развития отдельных стран, </a:t>
            </a:r>
          </a:p>
          <a:p>
            <a:pPr>
              <a:buFont typeface="+mj-lt"/>
              <a:buAutoNum type="arabicPeriod"/>
            </a:pPr>
            <a:r>
              <a:rPr lang="ru-RU" dirty="0" smtClean="0"/>
              <a:t>циклы экономического развития отдельных отраслей и предприятий.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Циклы технологических волн НТП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Мировая экономика, согласно теории длинных волн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2400" dirty="0" smtClean="0"/>
              <a:t>Н. Кондратьева, развивается волнообразно; уровень социально-экономического развития определяется воздействием множества факторов: политических, технологических, социальных, культурных и других; главной движущей силой выступает уровень технологического и информационного развития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596900"/>
            <a:ext cx="10117666" cy="58038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mtClean="0"/>
              <a:t>Для периода после промышленной революции обычно выделяются следующие кондратьевские циклы/волны:</a:t>
            </a:r>
          </a:p>
          <a:p>
            <a:r>
              <a:rPr lang="ru-RU" smtClean="0"/>
              <a:t>1 цикл — с 1803 до 1841-43 гг.  - текстильные фабрики, промышленное использование каменного угля.</a:t>
            </a:r>
          </a:p>
          <a:p>
            <a:r>
              <a:rPr lang="ru-RU" smtClean="0"/>
              <a:t>2 цикл — с 1844-51 до 1890-96 гг. - угледобыча и черная металлургия, железнодорожное строительство, паровой двигатель.</a:t>
            </a:r>
          </a:p>
          <a:p>
            <a:r>
              <a:rPr lang="ru-RU" smtClean="0"/>
              <a:t>3 цикл — с 1891-96 до 1945-47 гг. - тяжелое машиностроение, электроэнергетика, неорганическая химия, производство стали и электрических двигателей.</a:t>
            </a:r>
          </a:p>
          <a:p>
            <a:r>
              <a:rPr lang="ru-RU" smtClean="0"/>
              <a:t>4 цикл — с 1945-47 до 1981-83 гг. - производство автомобилей и других машин, химической промышленности, нефтепереработки и двигателей внутреннего сгорания, массовое производство.</a:t>
            </a:r>
          </a:p>
          <a:p>
            <a:r>
              <a:rPr lang="ru-RU" smtClean="0"/>
              <a:t>5 цикл — с 1981-83 до ~2018 г. (прогноз) - развитие электроники, робототехники, вычислительной, лазерной и телекоммуникационной техники.</a:t>
            </a:r>
          </a:p>
          <a:p>
            <a:r>
              <a:rPr lang="ru-RU" smtClean="0"/>
              <a:t>6 цикл — с ~2018 до ~ 2060 (прогноз) - возможно, NBIC-конвергенция (сближение нано-, био-, информационных и когнитивных технологий). После 2030-х (2050-х по другим данным) возможно наступление технологической сингулярности, которая не поддается на данный момент анализу и прогнозу. Если эта гипотеза верна, то циклы Кондратьева могут оборваться ближе к 2030 году.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err="1" smtClean="0"/>
              <a:t>Технологи́ческая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сингуля́рность</a:t>
            </a:r>
            <a:r>
              <a:rPr lang="ru-RU" sz="2400" dirty="0" smtClean="0"/>
              <a:t> — предполагаемая точка в будущем, когда эволюция человеческого разума в результате развития нанотехнологии, биотехнологии и искусственного интеллекта ускорится до такой степени, что дальнейшие изменения приведут к возникновению разума с гораздо более высоким уровнем быстродействия и новым качеством мышления.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Задание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Описать, как менялось отношение к труду на различных циклах в связи с появившимися нововведениями</a:t>
            </a:r>
            <a:endParaRPr lang="ru-RU" sz="3200" dirty="0">
              <a:solidFill>
                <a:schemeClr val="bg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90600" y="4567766"/>
          <a:ext cx="8127999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mtClean="0"/>
                        <a:t>Цикл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Историческая ситуация, обобщенные</a:t>
                      </a:r>
                      <a:r>
                        <a:rPr lang="ru-RU" baseline="0" dirty="0" smtClean="0"/>
                        <a:t> характеристики организаций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Отношение</a:t>
                      </a:r>
                      <a:r>
                        <a:rPr lang="ru-RU" baseline="0" dirty="0" smtClean="0"/>
                        <a:t> к труду, качества работника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1055</TotalTime>
  <Words>912</Words>
  <Application>Microsoft Office PowerPoint</Application>
  <PresentationFormat>Произвольный</PresentationFormat>
  <Paragraphs>84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Грань</vt:lpstr>
      <vt:lpstr>Нововведения как объект инновационного управления</vt:lpstr>
      <vt:lpstr>Слайд 2</vt:lpstr>
      <vt:lpstr>Системные качества инновационного процесса</vt:lpstr>
      <vt:lpstr>Протекание инновационного процесса детерминировано инновационной инфраструктурой, которая включает в себя:</vt:lpstr>
      <vt:lpstr>Цикличность и закономерности развития</vt:lpstr>
      <vt:lpstr>Циклы технологических волн НТП</vt:lpstr>
      <vt:lpstr>Слайд 7</vt:lpstr>
      <vt:lpstr>Слайд 8</vt:lpstr>
      <vt:lpstr>Задание</vt:lpstr>
      <vt:lpstr>Специфические характеристики новых технологий</vt:lpstr>
      <vt:lpstr>Жизненный цикл нововведений и стадии инновационного процесса</vt:lpstr>
      <vt:lpstr>Типовой жизненный цикл инновационного товара</vt:lpstr>
      <vt:lpstr>Цикличность инноваций</vt:lpstr>
      <vt:lpstr>Выделяются следующие стадии (фазы) инновационного процесса</vt:lpstr>
      <vt:lpstr>Жизненный цикл инновации и стадии инновационного процесса</vt:lpstr>
      <vt:lpstr>Достоинства жизнециклической концепции инноваций проявляются в том, что она обеспечивает: </vt:lpstr>
      <vt:lpstr>Жизненный цикл организации как открытой системы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Организационные формы управления инновационным менеджментом</dc:title>
  <dc:creator>Vladimir</dc:creator>
  <cp:lastModifiedBy>Lenovo</cp:lastModifiedBy>
  <cp:revision>31</cp:revision>
  <dcterms:created xsi:type="dcterms:W3CDTF">2013-05-22T23:23:08Z</dcterms:created>
  <dcterms:modified xsi:type="dcterms:W3CDTF">2023-01-17T05:48:03Z</dcterms:modified>
</cp:coreProperties>
</file>